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9" name="Shape 4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3" name="Shape 10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8" name="Shape 10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4" name="Shape 11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0" name="Shape 12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6" name="Shape 12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2" name="Shape 13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7" name="Shape 13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2" name="Shape 14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8" name="Shape 14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4" name="Shape 15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9" name="Shape 15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4" name="Shape 16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9" name="Shape 16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4" name="Shape 17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0" name="Shape 6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" name="Shape 7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" name="Shape 8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" name="Shape 8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itleAndTx">
  <p:cSld name="VERTICAL_TITLE_AND_VERTICAL_TEX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OBJEC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VERTICAL_TEX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picTx">
  <p:cSld name="PICTURE_WITH_CAPTION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defRPr b="1" sz="2000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Font typeface="Arial"/>
              <a:buNone/>
              <a:defRPr sz="1400"/>
            </a:lvl1pPr>
            <a:lvl2pPr indent="0" lvl="1" marL="457200" rtl="0">
              <a:spcBef>
                <a:spcPts val="0"/>
              </a:spcBef>
              <a:buFont typeface="Arial"/>
              <a:buNone/>
              <a:defRPr sz="1200"/>
            </a:lvl2pPr>
            <a:lvl3pPr indent="0" lvl="2" marL="914400" rtl="0">
              <a:spcBef>
                <a:spcPts val="0"/>
              </a:spcBef>
              <a:buFont typeface="Arial"/>
              <a:buNone/>
              <a:defRPr sz="1000"/>
            </a:lvl3pPr>
            <a:lvl4pPr indent="0" lvl="3" marL="1371600" rtl="0">
              <a:spcBef>
                <a:spcPts val="0"/>
              </a:spcBef>
              <a:buFont typeface="Arial"/>
              <a:buNone/>
              <a:defRPr sz="900"/>
            </a:lvl4pPr>
            <a:lvl5pPr indent="0" lvl="4" marL="1828800" rtl="0">
              <a:spcBef>
                <a:spcPts val="0"/>
              </a:spcBef>
              <a:buFont typeface="Arial"/>
              <a:buNone/>
              <a:defRPr sz="900"/>
            </a:lvl5pPr>
            <a:lvl6pPr indent="0" lvl="5" marL="2286000" rtl="0">
              <a:spcBef>
                <a:spcPts val="0"/>
              </a:spcBef>
              <a:buFont typeface="Arial"/>
              <a:buNone/>
              <a:defRPr sz="900"/>
            </a:lvl6pPr>
            <a:lvl7pPr indent="0" lvl="6" marL="2743200" rtl="0">
              <a:spcBef>
                <a:spcPts val="0"/>
              </a:spcBef>
              <a:buFont typeface="Arial"/>
              <a:buNone/>
              <a:defRPr sz="900"/>
            </a:lvl7pPr>
            <a:lvl8pPr indent="0" lvl="7" marL="3200400" rtl="0">
              <a:spcBef>
                <a:spcPts val="0"/>
              </a:spcBef>
              <a:buFont typeface="Arial"/>
              <a:buNone/>
              <a:defRPr sz="900"/>
            </a:lvl8pPr>
            <a:lvl9pPr indent="0" lvl="8" marL="3657600" rtl="0">
              <a:spcBef>
                <a:spcPts val="0"/>
              </a:spcBef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Tx">
  <p:cSld name="OBJECT_WITH_CAPTION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defRPr b="1" sz="2000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 sz="2800"/>
            </a:lvl2pPr>
            <a:lvl3pPr lvl="2" rtl="0">
              <a:spcBef>
                <a:spcPts val="0"/>
              </a:spcBef>
              <a:defRPr sz="2400"/>
            </a:lvl3pPr>
            <a:lvl4pPr lvl="3" rtl="0">
              <a:spcBef>
                <a:spcPts val="0"/>
              </a:spcBef>
              <a:defRPr sz="2000"/>
            </a:lvl4pPr>
            <a:lvl5pPr lvl="4" rtl="0">
              <a:spcBef>
                <a:spcPts val="0"/>
              </a:spcBef>
              <a:defRPr sz="20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/>
        </p:txBody>
      </p:sp>
      <p:sp>
        <p:nvSpPr>
          <p:cNvPr id="24" name="Shape 2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Font typeface="Arial"/>
              <a:buNone/>
              <a:defRPr sz="1400"/>
            </a:lvl1pPr>
            <a:lvl2pPr indent="0" lvl="1" marL="457200" rtl="0">
              <a:spcBef>
                <a:spcPts val="0"/>
              </a:spcBef>
              <a:buFont typeface="Arial"/>
              <a:buNone/>
              <a:defRPr sz="1200"/>
            </a:lvl2pPr>
            <a:lvl3pPr indent="0" lvl="2" marL="914400" rtl="0">
              <a:spcBef>
                <a:spcPts val="0"/>
              </a:spcBef>
              <a:buFont typeface="Arial"/>
              <a:buNone/>
              <a:defRPr sz="1000"/>
            </a:lvl3pPr>
            <a:lvl4pPr indent="0" lvl="3" marL="1371600" rtl="0">
              <a:spcBef>
                <a:spcPts val="0"/>
              </a:spcBef>
              <a:buFont typeface="Arial"/>
              <a:buNone/>
              <a:defRPr sz="900"/>
            </a:lvl4pPr>
            <a:lvl5pPr indent="0" lvl="4" marL="1828800" rtl="0">
              <a:spcBef>
                <a:spcPts val="0"/>
              </a:spcBef>
              <a:buFont typeface="Arial"/>
              <a:buNone/>
              <a:defRPr sz="900"/>
            </a:lvl5pPr>
            <a:lvl6pPr indent="0" lvl="5" marL="2286000" rtl="0">
              <a:spcBef>
                <a:spcPts val="0"/>
              </a:spcBef>
              <a:buFont typeface="Arial"/>
              <a:buNone/>
              <a:defRPr sz="900"/>
            </a:lvl6pPr>
            <a:lvl7pPr indent="0" lvl="6" marL="2743200" rtl="0">
              <a:spcBef>
                <a:spcPts val="0"/>
              </a:spcBef>
              <a:buFont typeface="Arial"/>
              <a:buNone/>
              <a:defRPr sz="900"/>
            </a:lvl7pPr>
            <a:lvl8pPr indent="0" lvl="7" marL="3200400" rtl="0">
              <a:spcBef>
                <a:spcPts val="0"/>
              </a:spcBef>
              <a:buFont typeface="Arial"/>
              <a:buNone/>
              <a:defRPr sz="900"/>
            </a:lvl8pPr>
            <a:lvl9pPr indent="0" lvl="8" marL="3657600" rtl="0">
              <a:spcBef>
                <a:spcPts val="0"/>
              </a:spcBef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TxTwoObj">
  <p:cSld name="TWO_OBJECTS_WITH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Font typeface="Arial"/>
              <a:buNone/>
              <a:defRPr b="1" sz="2400"/>
            </a:lvl1pPr>
            <a:lvl2pPr indent="0" lvl="1" marL="457200" rtl="0">
              <a:spcBef>
                <a:spcPts val="0"/>
              </a:spcBef>
              <a:buFont typeface="Arial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Arial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Arial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Arial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Arial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Arial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Arial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Arial"/>
              <a:buNone/>
              <a:defRPr b="1" sz="1600"/>
            </a:lvl9pPr>
          </a:lstStyle>
          <a:p/>
        </p:txBody>
      </p:sp>
      <p:sp>
        <p:nvSpPr>
          <p:cNvPr id="31" name="Shape 3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/>
        </p:txBody>
      </p:sp>
      <p:sp>
        <p:nvSpPr>
          <p:cNvPr id="32" name="Shape 32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Font typeface="Arial"/>
              <a:buNone/>
              <a:defRPr b="1" sz="2400"/>
            </a:lvl1pPr>
            <a:lvl2pPr indent="0" lvl="1" marL="457200" rtl="0">
              <a:spcBef>
                <a:spcPts val="0"/>
              </a:spcBef>
              <a:buFont typeface="Arial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Arial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Arial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Arial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Arial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Arial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Arial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Arial"/>
              <a:buNone/>
              <a:defRPr b="1" sz="1600"/>
            </a:lvl9pPr>
          </a:lstStyle>
          <a:p/>
        </p:txBody>
      </p:sp>
      <p:sp>
        <p:nvSpPr>
          <p:cNvPr id="33" name="Shape 3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37" name="Shape 3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spcBef>
                <a:spcPts val="0"/>
              </a:spcBef>
              <a:defRPr b="1" sz="4000" cap="small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Font typeface="Arial"/>
              <a:buNone/>
              <a:defRPr sz="2000"/>
            </a:lvl1pPr>
            <a:lvl2pPr indent="0" lvl="1" marL="457200" rtl="0">
              <a:spcBef>
                <a:spcPts val="0"/>
              </a:spcBef>
              <a:buFont typeface="Arial"/>
              <a:buNone/>
              <a:defRPr sz="1800"/>
            </a:lvl2pPr>
            <a:lvl3pPr indent="0" lvl="2" marL="914400" rtl="0">
              <a:spcBef>
                <a:spcPts val="0"/>
              </a:spcBef>
              <a:buFont typeface="Arial"/>
              <a:buNone/>
              <a:defRPr sz="1600"/>
            </a:lvl3pPr>
            <a:lvl4pPr indent="0" lvl="3" marL="1371600" rtl="0">
              <a:spcBef>
                <a:spcPts val="0"/>
              </a:spcBef>
              <a:buFont typeface="Arial"/>
              <a:buNone/>
              <a:defRPr sz="1400"/>
            </a:lvl4pPr>
            <a:lvl5pPr indent="0" lvl="4" marL="1828800" rtl="0">
              <a:spcBef>
                <a:spcPts val="0"/>
              </a:spcBef>
              <a:buFont typeface="Arial"/>
              <a:buNone/>
              <a:defRPr sz="1400"/>
            </a:lvl5pPr>
            <a:lvl6pPr indent="0" lvl="5" marL="2286000" rtl="0">
              <a:spcBef>
                <a:spcPts val="0"/>
              </a:spcBef>
              <a:buFont typeface="Arial"/>
              <a:buNone/>
              <a:defRPr sz="1400"/>
            </a:lvl6pPr>
            <a:lvl7pPr indent="0" lvl="6" marL="2743200" rtl="0">
              <a:spcBef>
                <a:spcPts val="0"/>
              </a:spcBef>
              <a:buFont typeface="Arial"/>
              <a:buNone/>
              <a:defRPr sz="1400"/>
            </a:lvl7pPr>
            <a:lvl8pPr indent="0" lvl="7" marL="3200400" rtl="0">
              <a:spcBef>
                <a:spcPts val="0"/>
              </a:spcBef>
              <a:buFont typeface="Arial"/>
              <a:buNone/>
              <a:defRPr sz="1400"/>
            </a:lvl8pPr>
            <a:lvl9pPr indent="0" lvl="8" marL="3657600" rtl="0">
              <a:spcBef>
                <a:spcPts val="0"/>
              </a:spcBef>
              <a:buFont typeface="Arial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8000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ctrTitle"/>
          </p:nvPr>
        </p:nvSpPr>
        <p:spPr>
          <a:xfrm>
            <a:off x="611187" y="90805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Földhasználati joggal terhelt ingatlanok értékelési kérdései</a:t>
            </a:r>
          </a:p>
        </p:txBody>
      </p:sp>
      <p:sp>
        <p:nvSpPr>
          <p:cNvPr id="52" name="Shape 5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Dr. Novák Zalán</a:t>
            </a:r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Euro-Immo Expert Kft.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 földhasználati jog átszállása</a:t>
            </a: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100" name="Shape 100"/>
          <p:cNvSpPr txBox="1"/>
          <p:nvPr/>
        </p:nvSpPr>
        <p:spPr>
          <a:xfrm>
            <a:off x="900112" y="1700212"/>
            <a:ext cx="7488237" cy="4032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földhasználati jog tehát önálló átruházás tárgya nem lehet. Abból, hogy a földhasználati jog az épület mindenkori tulajdonosát illeti meg, következik, hogy az épület tulajdonjogának átruházása vagy öröklése esetében a földhasználati jog is átszáll az épület új tulajdonosára.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/>
        </p:nvSpPr>
        <p:spPr>
          <a:xfrm>
            <a:off x="971550" y="1773237"/>
            <a:ext cx="7129462" cy="1568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földtulajdonost az épületre, az épület tulajdonosát pedig a földre elővásárlási jog illeti meg.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/>
        </p:nvSpPr>
        <p:spPr>
          <a:xfrm>
            <a:off x="1476375" y="1844675"/>
            <a:ext cx="6191250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földhasználati jog </a:t>
            </a: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megszűnik</a:t>
            </a:r>
          </a:p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az épület megszűnésével,</a:t>
            </a:r>
          </a:p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föld és az épület tulajdonjogának egyesülésével,</a:t>
            </a:r>
          </a:p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vagy ha a felek a szerződésükben meghatározott időtartamot kötöttek ki, és ez eltelt. </a:t>
            </a:r>
          </a:p>
        </p:txBody>
      </p:sp>
      <p:sp>
        <p:nvSpPr>
          <p:cNvPr id="111" name="Shape 1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Földhasználati jog megszűnése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Ingatlan-nyilvántartási kérdések</a:t>
            </a: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117" name="Shape 117"/>
          <p:cNvSpPr txBox="1"/>
          <p:nvPr/>
        </p:nvSpPr>
        <p:spPr>
          <a:xfrm>
            <a:off x="971550" y="1773237"/>
            <a:ext cx="7200900" cy="3538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mindenkori tulajdonoshoz való kötöttségre utal az is, hogy a földhasználati jog jogosultját az ingatlan-nyilvántartásban név szerint nem kell megjelölni, hanem csak az épület mindenkori tulajdonosára kell utalni.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Kritikus értékelési kérdések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x="1116012" y="1773237"/>
            <a:ext cx="6985000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457200" lvl="0" marL="0" marR="0" rtl="0" algn="just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Fel van-e tüntetve a térképen?</a:t>
            </a:r>
          </a:p>
          <a:p>
            <a:pPr indent="457200" lvl="0" marL="0" marR="0" rtl="0" algn="just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tulajdoni lapon szereplő és a tényleges területi méret egyezik-e?</a:t>
            </a:r>
          </a:p>
          <a:p>
            <a:pPr indent="457200" lvl="0" marL="0" marR="0" rtl="0" algn="just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Milyen várható élettartamú az épület?</a:t>
            </a:r>
          </a:p>
          <a:p>
            <a:pPr indent="457200" lvl="0" marL="0" marR="0" rtl="0" algn="just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szükséges földterület használ-hatósága is biztosított-e?</a:t>
            </a:r>
          </a:p>
          <a:p>
            <a:pPr indent="457200" lvl="0" marL="0" marR="0" rtl="0" algn="just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Rendszeres díjfizetés kapcsolódik-e hozzá?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Térképi feltüntetés kérdése</a:t>
            </a:r>
          </a:p>
        </p:txBody>
      </p:sp>
      <p:pic>
        <p:nvPicPr>
          <p:cNvPr id="129" name="Shape 1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24075" y="1700212"/>
            <a:ext cx="5184775" cy="46847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457200" y="274637"/>
            <a:ext cx="8229600" cy="5818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Terület egyezőségének kérdése</a:t>
            </a: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 tulajdoni lapon szereplő (pl. 8359/A) terület nem egyezik meg az épület hasznos alapterületével!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x="457200" y="274637"/>
            <a:ext cx="8229600" cy="5818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Várható élettartam kérdése</a:t>
            </a: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Vizsgálandó nemcsak az, hogy az épület várhatóan még hány évig marad fenn, hanem az is, hogy nincs-e olyan funkcionális avultsága, ami miatt az műszakilag használható, de gazdaságilag nem célszerű az épület fenntartása.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457200" y="549275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br>
              <a:rPr lang="en-US"/>
            </a:br>
            <a:br>
              <a:rPr lang="en-US"/>
            </a:b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Szükséges földterület nagysága</a:t>
            </a: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145" name="Shape 145"/>
          <p:cNvSpPr/>
          <p:nvPr/>
        </p:nvSpPr>
        <p:spPr>
          <a:xfrm>
            <a:off x="539750" y="1719262"/>
            <a:ext cx="7991475" cy="3532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x="457200" y="549275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br>
              <a:rPr lang="en-US"/>
            </a:br>
            <a:br>
              <a:rPr lang="en-US"/>
            </a:b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Díjfizetés kérdései</a:t>
            </a: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pic>
        <p:nvPicPr>
          <p:cNvPr id="151" name="Shape 1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2275" y="1603375"/>
            <a:ext cx="6192837" cy="4654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/>
        </p:nvSpPr>
        <p:spPr>
          <a:xfrm>
            <a:off x="395287" y="1628775"/>
            <a:ext cx="8497887" cy="2554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Földhasználati jogról akkor beszélhetünk, ha a föld és az épület tulajdonjoga elválik egymástól, és az épület tulajdonosát </a:t>
            </a:r>
            <a:r>
              <a:rPr b="0" i="0" lang="en-US" sz="3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az épület fennállásáig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földre (földrészletre) használati jog illeti meg.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457200" y="549275"/>
            <a:ext cx="8229600" cy="554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Díjfizetés kérdései</a:t>
            </a: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Alapadatok:</a:t>
            </a:r>
            <a:b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éves díjfizetés 30 millió Ft/év</a:t>
            </a:r>
            <a:b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telekterület: 10.000 nm</a:t>
            </a:r>
            <a:b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telekérték: 150 millió Ft</a:t>
            </a:r>
            <a:b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elvárt hozam: 10 %</a:t>
            </a:r>
            <a:b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type="title"/>
          </p:nvPr>
        </p:nvSpPr>
        <p:spPr>
          <a:xfrm>
            <a:off x="457200" y="549275"/>
            <a:ext cx="8229600" cy="554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Díjfizetés kérdései</a:t>
            </a: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Piaci összehasonlító értékelés</a:t>
            </a:r>
            <a:br>
              <a:rPr b="0" i="0" lang="en-US" sz="32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32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„normál értékelés”</a:t>
            </a:r>
            <a:b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b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földhasználati díj tőkésített értéke</a:t>
            </a:r>
            <a:b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type="title"/>
          </p:nvPr>
        </p:nvSpPr>
        <p:spPr>
          <a:xfrm>
            <a:off x="457200" y="549275"/>
            <a:ext cx="8229600" cy="554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Díjfizetés kérdései</a:t>
            </a: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Hozamszámításon alapuló értékelés</a:t>
            </a:r>
            <a:br>
              <a:rPr b="0" i="0" lang="en-US" sz="32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32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„normál értékelés”</a:t>
            </a:r>
            <a:b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</a:t>
            </a:r>
            <a:b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 cash-flow-ban fix negatív tételként szerepeltetni kell a földhasználati díjat</a:t>
            </a:r>
            <a:b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/>
          <p:nvPr>
            <p:ph type="title"/>
          </p:nvPr>
        </p:nvSpPr>
        <p:spPr>
          <a:xfrm>
            <a:off x="457200" y="549275"/>
            <a:ext cx="8229600" cy="554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Díjfizetés kérdései</a:t>
            </a: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Költségalapú értékelés</a:t>
            </a:r>
            <a:br>
              <a:rPr b="0" i="0" lang="en-US" sz="32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32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„normál értékelés”</a:t>
            </a:r>
            <a:b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</a:t>
            </a:r>
            <a:b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az épület értékét csökkenti a földhasználati díj tőkésített értékének és a telek piaci értékének a különbsége!</a:t>
            </a:r>
            <a:b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Legfontosabb jogszabályok</a:t>
            </a:r>
          </a:p>
        </p:txBody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1959. évi IV. tv.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1997. évi CXLI. tv.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109/1999. (XII. 29.) FVM rend.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KÖSZÖNÖM A FIGYELMET 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468312" y="1989137"/>
            <a:ext cx="8229600" cy="3992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Létrejöhet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Megállapodás, szerződés alapján</a:t>
            </a: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Bírósági határozat alapján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558800" y="620712"/>
            <a:ext cx="7921625" cy="5508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Fontos tudni, hogy a szerződés mellett az </a:t>
            </a: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ingatlan-nyilvántartási bejegyzés is szükséges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szerződésen alapuló földhasználati jog keletkezéséhez.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földhasználati jog keletkezésére, módosulására, illetve megszűnésére vonatkozó bejegyzésnek nem csak közokirat, hanem ügyvéd által ellenjegyzett magánokirat alapján is helye van.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611187" y="908050"/>
            <a:ext cx="7848600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más tulajdonában álló földön építkezés céljából alapított földhasználati jogot egész földrészletre, vagy a földrészlet természetben vagy területi mértékben meghatározott részére lehet bejegyezni.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földhasználati jogot az épület mindenkori tulajdonosa javára kell bejegyezni.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/>
        </p:nvSpPr>
        <p:spPr>
          <a:xfrm>
            <a:off x="684212" y="1412875"/>
            <a:ext cx="7848600" cy="3538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földhasználati jogért természetesen </a:t>
            </a: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ellenszolgáltatás jár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amelynek összegét a felek megállapodása vagy a bíróság határozhatja meg. </a:t>
            </a:r>
          </a:p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földhasználati díj fizethető létesítéskor egy összegben vagy folyamatosan.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/>
        </p:nvSpPr>
        <p:spPr>
          <a:xfrm>
            <a:off x="611187" y="476250"/>
            <a:ext cx="7705725" cy="50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földhasználati jogánál fogva </a:t>
            </a: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az épület tulajdonosa: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jogosult a föld (földrészlet) használatára és hasznai szedésére,</a:t>
            </a:r>
          </a:p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valamint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köteles viselni az ennek fenntartásával járó terheket.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539750" y="1412875"/>
            <a:ext cx="8064500" cy="4308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Az épület tulajdonjogának örökléssel vagy átruházással történő megszerzése esetén az épület új tulajdonosát a földhasználati jog változatlan feltételekkel illeti meg, azaz a földhasználati jog nem a tulajdonoshoz, hanem az épülethez fűződik.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Azt önállóan nem is lehet átruházni.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/>
        </p:nvSpPr>
        <p:spPr>
          <a:xfrm>
            <a:off x="684212" y="1720850"/>
            <a:ext cx="7775575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földhasználat az épület tulajdonosát megillető járulékos jogosultság, arra nincs lehetőség, hogy az épülethez kapcsolódó földet vagy földrészletet önállóan adják bérbe, haszonbérbe, hiszen ilyen irányú hasznosításra a földhasználót a törvény nem jogosítja fel. Ugyancsak kizárt a földhasználat önálló átruházása is, mert a földhasználati jog forgalomképtelen.</a:t>
            </a:r>
          </a:p>
        </p:txBody>
      </p:sp>
      <p:sp>
        <p:nvSpPr>
          <p:cNvPr id="94" name="Shape 9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Korlátozások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